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308" r:id="rId3"/>
    <p:sldId id="285" r:id="rId4"/>
    <p:sldId id="309" r:id="rId5"/>
    <p:sldId id="314" r:id="rId6"/>
    <p:sldId id="292" r:id="rId7"/>
  </p:sldIdLst>
  <p:sldSz cx="9144000" cy="6858000" type="screen4x3"/>
  <p:notesSz cx="6900863" cy="9291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17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E48"/>
    <a:srgbClr val="99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F83B09-E0AD-4710-8CCF-70DDE56E1006}" v="185" dt="2020-09-10T17:18:03.323"/>
    <p1510:client id="{EFE229DD-B6FB-40FA-844D-4D5BA1CF4D47}" v="18" dt="2020-09-10T17:19:34.0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78220" autoAdjust="0"/>
  </p:normalViewPr>
  <p:slideViewPr>
    <p:cSldViewPr>
      <p:cViewPr varScale="1">
        <p:scale>
          <a:sx n="87" d="100"/>
          <a:sy n="87" d="100"/>
        </p:scale>
        <p:origin x="231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86" y="-96"/>
      </p:cViewPr>
      <p:guideLst>
        <p:guide orient="horz" pos="2927"/>
        <p:guide pos="217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sz="quarter" idx="1"/>
          </p:nvPr>
        </p:nvSpPr>
        <p:spPr>
          <a:xfrm>
            <a:off x="3908892" y="0"/>
            <a:ext cx="2990374" cy="464582"/>
          </a:xfrm>
          <a:prstGeom prst="rect">
            <a:avLst/>
          </a:prstGeom>
        </p:spPr>
        <p:txBody>
          <a:bodyPr vert="horz" lIns="92528" tIns="46264" rIns="92528" bIns="46264" rtlCol="0"/>
          <a:lstStyle>
            <a:lvl1pPr algn="r">
              <a:defRPr sz="1200"/>
            </a:lvl1pPr>
          </a:lstStyle>
          <a:p>
            <a:fld id="{501F6A22-BA42-4DA3-AC2C-91DFBAA58BCB}" type="datetimeFigureOut">
              <a:rPr lang="en-US" smtClean="0"/>
              <a:t>1/25/2022</a:t>
            </a:fld>
            <a:endParaRPr lang="en-US"/>
          </a:p>
        </p:txBody>
      </p:sp>
      <p:sp>
        <p:nvSpPr>
          <p:cNvPr id="4" name="Footer Placeholder 3"/>
          <p:cNvSpPr>
            <a:spLocks noGrp="1"/>
          </p:cNvSpPr>
          <p:nvPr>
            <p:ph type="ftr" sz="quarter" idx="2"/>
          </p:nvPr>
        </p:nvSpPr>
        <p:spPr>
          <a:xfrm>
            <a:off x="0" y="8825443"/>
            <a:ext cx="2990374" cy="464582"/>
          </a:xfrm>
          <a:prstGeom prst="rect">
            <a:avLst/>
          </a:prstGeom>
        </p:spPr>
        <p:txBody>
          <a:bodyPr vert="horz" lIns="92528" tIns="46264" rIns="92528" bIns="46264" rtlCol="0" anchor="b"/>
          <a:lstStyle>
            <a:lvl1pPr algn="l">
              <a:defRPr sz="1200"/>
            </a:lvl1pPr>
          </a:lstStyle>
          <a:p>
            <a:endParaRPr lang="en-US"/>
          </a:p>
        </p:txBody>
      </p:sp>
      <p:sp>
        <p:nvSpPr>
          <p:cNvPr id="5" name="Slide Number Placeholder 4"/>
          <p:cNvSpPr>
            <a:spLocks noGrp="1"/>
          </p:cNvSpPr>
          <p:nvPr>
            <p:ph type="sldNum" sz="quarter" idx="3"/>
          </p:nvPr>
        </p:nvSpPr>
        <p:spPr>
          <a:xfrm>
            <a:off x="3908892" y="8825443"/>
            <a:ext cx="2990374" cy="464582"/>
          </a:xfrm>
          <a:prstGeom prst="rect">
            <a:avLst/>
          </a:prstGeom>
        </p:spPr>
        <p:txBody>
          <a:bodyPr vert="horz" lIns="92528" tIns="46264" rIns="92528" bIns="46264" rtlCol="0" anchor="b"/>
          <a:lstStyle>
            <a:lvl1pPr algn="r">
              <a:defRPr sz="1200"/>
            </a:lvl1pPr>
          </a:lstStyle>
          <a:p>
            <a:fld id="{B16795A8-3824-4B3F-BDCC-BE484E48BE15}" type="slidenum">
              <a:rPr lang="en-US" smtClean="0"/>
              <a:t>‹#›</a:t>
            </a:fld>
            <a:endParaRPr lang="en-US"/>
          </a:p>
        </p:txBody>
      </p:sp>
    </p:spTree>
    <p:extLst>
      <p:ext uri="{BB962C8B-B14F-4D97-AF65-F5344CB8AC3E}">
        <p14:creationId xmlns:p14="http://schemas.microsoft.com/office/powerpoint/2010/main" val="2647504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13" tIns="46257" rIns="92513" bIns="46257" rtlCol="0"/>
          <a:lstStyle>
            <a:lvl1pPr algn="l">
              <a:defRPr sz="1200"/>
            </a:lvl1pPr>
          </a:lstStyle>
          <a:p>
            <a:endParaRPr lang="en-US"/>
          </a:p>
        </p:txBody>
      </p:sp>
      <p:sp>
        <p:nvSpPr>
          <p:cNvPr id="3" name="Date Placeholder 2"/>
          <p:cNvSpPr>
            <a:spLocks noGrp="1"/>
          </p:cNvSpPr>
          <p:nvPr>
            <p:ph type="dt" idx="1"/>
          </p:nvPr>
        </p:nvSpPr>
        <p:spPr>
          <a:xfrm>
            <a:off x="3908892" y="0"/>
            <a:ext cx="2990374" cy="464582"/>
          </a:xfrm>
          <a:prstGeom prst="rect">
            <a:avLst/>
          </a:prstGeom>
        </p:spPr>
        <p:txBody>
          <a:bodyPr vert="horz" lIns="92513" tIns="46257" rIns="92513" bIns="46257" rtlCol="0"/>
          <a:lstStyle>
            <a:lvl1pPr algn="r">
              <a:defRPr sz="1200"/>
            </a:lvl1pPr>
          </a:lstStyle>
          <a:p>
            <a:fld id="{F3291FCA-062D-44B2-9559-3438A0772424}" type="datetimeFigureOut">
              <a:rPr lang="en-US" smtClean="0"/>
              <a:t>1/25/2022</a:t>
            </a:fld>
            <a:endParaRPr lang="en-US"/>
          </a:p>
        </p:txBody>
      </p:sp>
      <p:sp>
        <p:nvSpPr>
          <p:cNvPr id="4" name="Slide Image Placeholder 3"/>
          <p:cNvSpPr>
            <a:spLocks noGrp="1" noRot="1" noChangeAspect="1"/>
          </p:cNvSpPr>
          <p:nvPr>
            <p:ph type="sldImg" idx="2"/>
          </p:nvPr>
        </p:nvSpPr>
        <p:spPr>
          <a:xfrm>
            <a:off x="1128713" y="696913"/>
            <a:ext cx="4645025" cy="3484562"/>
          </a:xfrm>
          <a:prstGeom prst="rect">
            <a:avLst/>
          </a:prstGeom>
          <a:noFill/>
          <a:ln w="12700">
            <a:solidFill>
              <a:prstClr val="black"/>
            </a:solidFill>
          </a:ln>
        </p:spPr>
        <p:txBody>
          <a:bodyPr vert="horz" lIns="92513" tIns="46257" rIns="92513" bIns="46257" rtlCol="0" anchor="ctr"/>
          <a:lstStyle/>
          <a:p>
            <a:endParaRPr lang="en-US"/>
          </a:p>
        </p:txBody>
      </p:sp>
      <p:sp>
        <p:nvSpPr>
          <p:cNvPr id="5" name="Notes Placeholder 4"/>
          <p:cNvSpPr>
            <a:spLocks noGrp="1"/>
          </p:cNvSpPr>
          <p:nvPr>
            <p:ph type="body" sz="quarter" idx="3"/>
          </p:nvPr>
        </p:nvSpPr>
        <p:spPr>
          <a:xfrm>
            <a:off x="690087" y="4413528"/>
            <a:ext cx="5520690" cy="4181237"/>
          </a:xfrm>
          <a:prstGeom prst="rect">
            <a:avLst/>
          </a:prstGeom>
        </p:spPr>
        <p:txBody>
          <a:bodyPr vert="horz" lIns="92513" tIns="46257" rIns="92513" bIns="462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5443"/>
            <a:ext cx="2990374" cy="464582"/>
          </a:xfrm>
          <a:prstGeom prst="rect">
            <a:avLst/>
          </a:prstGeom>
        </p:spPr>
        <p:txBody>
          <a:bodyPr vert="horz" lIns="92513" tIns="46257" rIns="92513" bIns="46257" rtlCol="0" anchor="b"/>
          <a:lstStyle>
            <a:lvl1pPr algn="l">
              <a:defRPr sz="1200"/>
            </a:lvl1pPr>
          </a:lstStyle>
          <a:p>
            <a:endParaRPr lang="en-US"/>
          </a:p>
        </p:txBody>
      </p:sp>
      <p:sp>
        <p:nvSpPr>
          <p:cNvPr id="7" name="Slide Number Placeholder 6"/>
          <p:cNvSpPr>
            <a:spLocks noGrp="1"/>
          </p:cNvSpPr>
          <p:nvPr>
            <p:ph type="sldNum" sz="quarter" idx="5"/>
          </p:nvPr>
        </p:nvSpPr>
        <p:spPr>
          <a:xfrm>
            <a:off x="3908892" y="8825443"/>
            <a:ext cx="2990374" cy="464582"/>
          </a:xfrm>
          <a:prstGeom prst="rect">
            <a:avLst/>
          </a:prstGeom>
        </p:spPr>
        <p:txBody>
          <a:bodyPr vert="horz" lIns="92513" tIns="46257" rIns="92513" bIns="46257" rtlCol="0" anchor="b"/>
          <a:lstStyle>
            <a:lvl1pPr algn="r">
              <a:defRPr sz="1200"/>
            </a:lvl1pPr>
          </a:lstStyle>
          <a:p>
            <a:fld id="{D8FBDB87-4E96-40CB-8016-3BA42C9D1652}" type="slidenum">
              <a:rPr lang="en-US" smtClean="0"/>
              <a:t>‹#›</a:t>
            </a:fld>
            <a:endParaRPr lang="en-US"/>
          </a:p>
        </p:txBody>
      </p:sp>
    </p:spTree>
    <p:extLst>
      <p:ext uri="{BB962C8B-B14F-4D97-AF65-F5344CB8AC3E}">
        <p14:creationId xmlns:p14="http://schemas.microsoft.com/office/powerpoint/2010/main" val="327140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Created and revised by LaNorris D.</a:t>
            </a:r>
            <a:r>
              <a:rPr lang="en-US" baseline="0" dirty="0"/>
              <a:t> Alexander, Aug, 2019</a:t>
            </a:r>
            <a:endParaRPr lang="en-US" dirty="0"/>
          </a:p>
        </p:txBody>
      </p:sp>
      <p:sp>
        <p:nvSpPr>
          <p:cNvPr id="4" name="Slide Number Placeholder 3"/>
          <p:cNvSpPr>
            <a:spLocks noGrp="1"/>
          </p:cNvSpPr>
          <p:nvPr>
            <p:ph type="sldNum" sz="quarter" idx="10"/>
          </p:nvPr>
        </p:nvSpPr>
        <p:spPr/>
        <p:txBody>
          <a:bodyPr/>
          <a:lstStyle/>
          <a:p>
            <a:fld id="{D8FBDB87-4E96-40CB-8016-3BA42C9D1652}" type="slidenum">
              <a:rPr lang="en-US" smtClean="0"/>
              <a:t>1</a:t>
            </a:fld>
            <a:endParaRPr lang="en-US"/>
          </a:p>
        </p:txBody>
      </p:sp>
    </p:spTree>
    <p:extLst>
      <p:ext uri="{BB962C8B-B14F-4D97-AF65-F5344CB8AC3E}">
        <p14:creationId xmlns:p14="http://schemas.microsoft.com/office/powerpoint/2010/main" val="2725694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this session we</a:t>
            </a:r>
            <a:r>
              <a:rPr lang="en-US" sz="1600" baseline="0" dirty="0"/>
              <a:t> will detail the requirements for the CIS Minor. This minor offers a focus in program and software for students with an interested in Computer Sciences at The Ohio State University.</a:t>
            </a:r>
            <a:endParaRPr lang="en-US" sz="1600" dirty="0"/>
          </a:p>
        </p:txBody>
      </p:sp>
      <p:sp>
        <p:nvSpPr>
          <p:cNvPr id="4" name="Slide Number Placeholder 3"/>
          <p:cNvSpPr>
            <a:spLocks noGrp="1"/>
          </p:cNvSpPr>
          <p:nvPr>
            <p:ph type="sldNum" sz="quarter" idx="10"/>
          </p:nvPr>
        </p:nvSpPr>
        <p:spPr/>
        <p:txBody>
          <a:bodyPr/>
          <a:lstStyle/>
          <a:p>
            <a:fld id="{D8FBDB87-4E96-40CB-8016-3BA42C9D1652}" type="slidenum">
              <a:rPr lang="en-US" smtClean="0"/>
              <a:t>2</a:t>
            </a:fld>
            <a:endParaRPr lang="en-US"/>
          </a:p>
        </p:txBody>
      </p:sp>
    </p:spTree>
    <p:extLst>
      <p:ext uri="{BB962C8B-B14F-4D97-AF65-F5344CB8AC3E}">
        <p14:creationId xmlns:p14="http://schemas.microsoft.com/office/powerpoint/2010/main" val="30652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CIS</a:t>
            </a:r>
            <a:r>
              <a:rPr lang="en-US" baseline="0" dirty="0"/>
              <a:t> Minor requires 16credit hours of coursework</a:t>
            </a:r>
            <a:endParaRPr lang="en-US" dirty="0"/>
          </a:p>
          <a:p>
            <a:r>
              <a:rPr lang="en-US" dirty="0"/>
              <a:t>Ther</a:t>
            </a:r>
            <a:r>
              <a:rPr lang="en-US" baseline="0" dirty="0"/>
              <a:t>e are two pathways into the CIS Minor: C++ or Java.</a:t>
            </a:r>
          </a:p>
          <a:p>
            <a:r>
              <a:rPr lang="en-US" baseline="0" dirty="0"/>
              <a:t>CSE 1222 is the prerequisite for the C++ pathway and CSE 1223 is the prerequisite for the Java pathway</a:t>
            </a:r>
          </a:p>
          <a:p>
            <a:r>
              <a:rPr lang="en-US" baseline="0" dirty="0"/>
              <a:t>CSE 2122 follows 1222 and 2123 follows 1223.</a:t>
            </a:r>
          </a:p>
          <a:p>
            <a:r>
              <a:rPr lang="en-US" baseline="0" dirty="0"/>
              <a:t>Both require successful coursework in: </a:t>
            </a:r>
          </a:p>
          <a:p>
            <a:pPr marL="171450" indent="-171450">
              <a:buFont typeface="Arial" panose="020B0604020202020204" pitchFamily="34" charset="0"/>
              <a:buChar char="•"/>
            </a:pPr>
            <a:r>
              <a:rPr lang="en-US" baseline="0" dirty="0"/>
              <a:t>Foundations 1: Discrete Structures </a:t>
            </a:r>
          </a:p>
          <a:p>
            <a:pPr marL="171450" indent="-171450">
              <a:buFont typeface="Arial" panose="020B0604020202020204" pitchFamily="34" charset="0"/>
              <a:buChar char="•"/>
            </a:pPr>
            <a:r>
              <a:rPr lang="en-US" baseline="0" dirty="0"/>
              <a:t>Social, Ethical, and Professional Issues in Computing </a:t>
            </a:r>
          </a:p>
          <a:p>
            <a:pPr marL="171450" indent="-171450">
              <a:buFont typeface="Arial" panose="020B0604020202020204" pitchFamily="34" charset="0"/>
              <a:buChar char="•"/>
            </a:pPr>
            <a:r>
              <a:rPr lang="en-US" baseline="0" dirty="0"/>
              <a:t>Overview of Computer Systems for Non-Majors</a:t>
            </a:r>
          </a:p>
          <a:p>
            <a:pPr marL="171450" indent="-171450">
              <a:buFont typeface="Arial" panose="020B0604020202020204" pitchFamily="34" charset="0"/>
              <a:buChar char="•"/>
            </a:pPr>
            <a:r>
              <a:rPr lang="en-US" baseline="0" dirty="0"/>
              <a:t>Six credit hours of technical electives to complete the minor</a:t>
            </a:r>
            <a:endParaRPr lang="en-US" dirty="0"/>
          </a:p>
        </p:txBody>
      </p:sp>
      <p:sp>
        <p:nvSpPr>
          <p:cNvPr id="4" name="Slide Number Placeholder 3"/>
          <p:cNvSpPr>
            <a:spLocks noGrp="1"/>
          </p:cNvSpPr>
          <p:nvPr>
            <p:ph type="sldNum" sz="quarter" idx="10"/>
          </p:nvPr>
        </p:nvSpPr>
        <p:spPr/>
        <p:txBody>
          <a:bodyPr/>
          <a:lstStyle/>
          <a:p>
            <a:fld id="{D8FBDB87-4E96-40CB-8016-3BA42C9D1652}" type="slidenum">
              <a:rPr lang="en-US" smtClean="0"/>
              <a:t>3</a:t>
            </a:fld>
            <a:endParaRPr lang="en-US"/>
          </a:p>
        </p:txBody>
      </p:sp>
    </p:spTree>
    <p:extLst>
      <p:ext uri="{BB962C8B-B14F-4D97-AF65-F5344CB8AC3E}">
        <p14:creationId xmlns:p14="http://schemas.microsoft.com/office/powerpoint/2010/main" val="343802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courses</a:t>
            </a:r>
            <a:r>
              <a:rPr lang="en-US" baseline="0" dirty="0"/>
              <a:t> are recommended and reserve space for students in the CIS minor.</a:t>
            </a:r>
          </a:p>
          <a:p>
            <a:r>
              <a:rPr lang="en-US" baseline="0" dirty="0"/>
              <a:t>You may consider taking other CSE 3000+ courses. Please note, space in other courses is reserved for CSE/CIS majors and is extremely limited. Majors with specializations tend to fill these class seats.</a:t>
            </a:r>
            <a:endParaRPr lang="en-US" dirty="0"/>
          </a:p>
        </p:txBody>
      </p:sp>
      <p:sp>
        <p:nvSpPr>
          <p:cNvPr id="4" name="Slide Number Placeholder 3"/>
          <p:cNvSpPr>
            <a:spLocks noGrp="1"/>
          </p:cNvSpPr>
          <p:nvPr>
            <p:ph type="sldNum" sz="quarter" idx="10"/>
          </p:nvPr>
        </p:nvSpPr>
        <p:spPr/>
        <p:txBody>
          <a:bodyPr/>
          <a:lstStyle/>
          <a:p>
            <a:fld id="{D8FBDB87-4E96-40CB-8016-3BA42C9D1652}" type="slidenum">
              <a:rPr lang="en-US" smtClean="0"/>
              <a:t>4</a:t>
            </a:fld>
            <a:endParaRPr lang="en-US"/>
          </a:p>
        </p:txBody>
      </p:sp>
    </p:spTree>
    <p:extLst>
      <p:ext uri="{BB962C8B-B14F-4D97-AF65-F5344CB8AC3E}">
        <p14:creationId xmlns:p14="http://schemas.microsoft.com/office/powerpoint/2010/main" val="688905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Never too early to start thinking about it</a:t>
            </a:r>
          </a:p>
          <a:p>
            <a:endParaRPr lang="en-US" dirty="0"/>
          </a:p>
          <a:p>
            <a:r>
              <a:rPr lang="en-US" b="1" dirty="0"/>
              <a:t>Undergraduate research is a HUGE opportunity</a:t>
            </a:r>
            <a:r>
              <a:rPr lang="en-US" b="1" baseline="0" dirty="0"/>
              <a:t> to help you prepare for graduate school, but ALSO helps you with additional critical thinking skills that the industry wants, as well, in case you end up not going.  So no downside!  If you’re not sure, undergraduate research will help you either way – opens doors.  </a:t>
            </a:r>
            <a:r>
              <a:rPr lang="en-US" baseline="0" dirty="0"/>
              <a:t>Great job!  You’re here – already doing it!</a:t>
            </a:r>
          </a:p>
          <a:p>
            <a:endParaRPr lang="en-US" baseline="0" dirty="0"/>
          </a:p>
          <a:p>
            <a:r>
              <a:rPr lang="en-US" b="1" baseline="0" dirty="0"/>
              <a:t>Undergraduate research is #1 factor for PhD applications – we don’t want to admit a student to a PhD without an understanding of what it’s like to be in a lab setting, then students get here and decide they don’t like it, not what they expected.  Good way to test the waters to see if you like working in a lab and doing research.  See if it’s interesting.</a:t>
            </a:r>
          </a:p>
          <a:p>
            <a:endParaRPr lang="en-US" baseline="0" dirty="0"/>
          </a:p>
          <a:p>
            <a:r>
              <a:rPr lang="en-US" baseline="0" dirty="0"/>
              <a:t>SROP is across all Big Ten schools</a:t>
            </a:r>
          </a:p>
          <a:p>
            <a:endParaRPr lang="en-US" baseline="0" dirty="0"/>
          </a:p>
          <a:p>
            <a:r>
              <a:rPr lang="en-US" baseline="0" dirty="0"/>
              <a:t>Great place to start =&gt; Eng website, Academics tab, “Undergraduate” – Undergrad Research</a:t>
            </a:r>
          </a:p>
          <a:p>
            <a:pPr marL="171450" indent="-171450">
              <a:buFontTx/>
              <a:buChar char="-"/>
            </a:pPr>
            <a:r>
              <a:rPr lang="en-US" baseline="0" dirty="0"/>
              <a:t>Your own academic advisor</a:t>
            </a:r>
          </a:p>
          <a:p>
            <a:pPr marL="171450" indent="-171450">
              <a:buFontTx/>
              <a:buChar char="-"/>
            </a:pPr>
            <a:r>
              <a:rPr lang="en-US" baseline="0" dirty="0"/>
              <a:t>NSF</a:t>
            </a:r>
          </a:p>
          <a:p>
            <a:pPr marL="171450" indent="-171450">
              <a:buFontTx/>
              <a:buChar char="-"/>
            </a:pPr>
            <a:r>
              <a:rPr lang="en-US" baseline="0" dirty="0"/>
              <a:t>Pathways to Science</a:t>
            </a:r>
            <a:endParaRPr lang="en-US" dirty="0"/>
          </a:p>
          <a:p>
            <a:endParaRPr lang="en-US" baseline="0" dirty="0"/>
          </a:p>
        </p:txBody>
      </p:sp>
      <p:sp>
        <p:nvSpPr>
          <p:cNvPr id="4" name="Slide Number Placeholder 3"/>
          <p:cNvSpPr>
            <a:spLocks noGrp="1"/>
          </p:cNvSpPr>
          <p:nvPr>
            <p:ph type="sldNum" sz="quarter" idx="10"/>
          </p:nvPr>
        </p:nvSpPr>
        <p:spPr/>
        <p:txBody>
          <a:bodyPr/>
          <a:lstStyle/>
          <a:p>
            <a:fld id="{D8FBDB87-4E96-40CB-8016-3BA42C9D1652}" type="slidenum">
              <a:rPr lang="en-US" smtClean="0"/>
              <a:t>6</a:t>
            </a:fld>
            <a:endParaRPr lang="en-US"/>
          </a:p>
        </p:txBody>
      </p:sp>
    </p:spTree>
    <p:extLst>
      <p:ext uri="{BB962C8B-B14F-4D97-AF65-F5344CB8AC3E}">
        <p14:creationId xmlns:p14="http://schemas.microsoft.com/office/powerpoint/2010/main" val="3471407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457201"/>
            <a:ext cx="7772400" cy="761999"/>
          </a:xfrm>
        </p:spPr>
        <p:txBody>
          <a:bodyPr>
            <a:noAutofit/>
          </a:bodyPr>
          <a:lstStyle>
            <a:lvl1pPr algn="ctr">
              <a:defRPr b="1"/>
            </a:lvl1pPr>
          </a:lstStyle>
          <a:p>
            <a:r>
              <a:rPr lang="en-US" dirty="0"/>
              <a:t>Title</a:t>
            </a:r>
          </a:p>
        </p:txBody>
      </p:sp>
      <p:sp>
        <p:nvSpPr>
          <p:cNvPr id="3" name="Subtitle 2"/>
          <p:cNvSpPr>
            <a:spLocks noGrp="1"/>
          </p:cNvSpPr>
          <p:nvPr>
            <p:ph type="subTitle" idx="1" hasCustomPrompt="1"/>
          </p:nvPr>
        </p:nvSpPr>
        <p:spPr>
          <a:xfrm>
            <a:off x="1371600" y="3657600"/>
            <a:ext cx="6400800" cy="609600"/>
          </a:xfrm>
        </p:spPr>
        <p:txBody>
          <a:bodyPr/>
          <a:lstStyle>
            <a:lvl1pPr marL="0" indent="0" algn="ctr">
              <a:buNone/>
              <a:defRPr sz="2800">
                <a:solidFill>
                  <a:srgbClr val="D51E4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p>
        </p:txBody>
      </p:sp>
      <p:sp>
        <p:nvSpPr>
          <p:cNvPr id="14" name="Text Placeholder 13"/>
          <p:cNvSpPr>
            <a:spLocks noGrp="1"/>
          </p:cNvSpPr>
          <p:nvPr>
            <p:ph type="body" sz="quarter" idx="10" hasCustomPrompt="1"/>
          </p:nvPr>
        </p:nvSpPr>
        <p:spPr>
          <a:xfrm>
            <a:off x="685800" y="1524000"/>
            <a:ext cx="7772400" cy="446088"/>
          </a:xfrm>
        </p:spPr>
        <p:txBody>
          <a:bodyPr/>
          <a:lstStyle>
            <a:lvl1pPr marL="0" indent="0" algn="ctr">
              <a:buNone/>
              <a:defRPr sz="2600"/>
            </a:lvl1pPr>
            <a:lvl2pPr marL="457200" indent="0" algn="ctr">
              <a:buNone/>
              <a:defRPr sz="2400"/>
            </a:lvl2pPr>
          </a:lstStyle>
          <a:p>
            <a:pPr lvl="0"/>
            <a:r>
              <a:rPr lang="en-US" dirty="0"/>
              <a:t>Subtitle</a:t>
            </a:r>
          </a:p>
        </p:txBody>
      </p:sp>
      <p:sp>
        <p:nvSpPr>
          <p:cNvPr id="19" name="Text Placeholder 18"/>
          <p:cNvSpPr>
            <a:spLocks noGrp="1"/>
          </p:cNvSpPr>
          <p:nvPr>
            <p:ph type="body" sz="quarter" idx="11" hasCustomPrompt="1"/>
          </p:nvPr>
        </p:nvSpPr>
        <p:spPr>
          <a:xfrm>
            <a:off x="1371600" y="2667000"/>
            <a:ext cx="6400800" cy="533400"/>
          </a:xfrm>
        </p:spPr>
        <p:txBody>
          <a:bodyPr>
            <a:normAutofit/>
          </a:bodyPr>
          <a:lstStyle>
            <a:lvl1pPr marL="0" indent="0" algn="ctr">
              <a:buNone/>
              <a:defRPr sz="2400" i="1"/>
            </a:lvl1pPr>
            <a:lvl3pPr marL="914400" indent="0" algn="l">
              <a:buFont typeface="Arial" pitchFamily="34" charset="0"/>
              <a:buNone/>
              <a:defRPr sz="2000"/>
            </a:lvl3pPr>
          </a:lstStyle>
          <a:p>
            <a:pPr lvl="0"/>
            <a:r>
              <a:rPr lang="en-US" dirty="0"/>
              <a:t>Description</a:t>
            </a:r>
          </a:p>
        </p:txBody>
      </p:sp>
      <p:sp>
        <p:nvSpPr>
          <p:cNvPr id="21" name="Text Placeholder 20"/>
          <p:cNvSpPr>
            <a:spLocks noGrp="1"/>
          </p:cNvSpPr>
          <p:nvPr>
            <p:ph type="body" sz="quarter" idx="12" hasCustomPrompt="1"/>
          </p:nvPr>
        </p:nvSpPr>
        <p:spPr>
          <a:xfrm>
            <a:off x="1524000" y="4865688"/>
            <a:ext cx="6248400" cy="392112"/>
          </a:xfrm>
        </p:spPr>
        <p:txBody>
          <a:bodyPr>
            <a:noAutofit/>
          </a:bodyPr>
          <a:lstStyle>
            <a:lvl1pPr marL="0" indent="0" algn="ctr">
              <a:buNone/>
              <a:defRPr sz="2000"/>
            </a:lvl1pPr>
            <a:lvl2pPr marL="457200" indent="0">
              <a:buNone/>
              <a:defRPr/>
            </a:lvl2pPr>
            <a:lvl5pPr marL="1828800" indent="0">
              <a:buNone/>
              <a:defRPr sz="2000"/>
            </a:lvl5pPr>
          </a:lstStyle>
          <a:p>
            <a:pPr lvl="0"/>
            <a:r>
              <a:rPr lang="en-US" dirty="0"/>
              <a:t>Date/Location (If necessary)</a:t>
            </a:r>
          </a:p>
        </p:txBody>
      </p:sp>
    </p:spTree>
    <p:extLst>
      <p:ext uri="{BB962C8B-B14F-4D97-AF65-F5344CB8AC3E}">
        <p14:creationId xmlns:p14="http://schemas.microsoft.com/office/powerpoint/2010/main" val="42514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1">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76200"/>
            <a:ext cx="8229600" cy="868362"/>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1378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76200"/>
            <a:ext cx="8229600" cy="868362"/>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209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ics Slide 2">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1988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cs Slide 3">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481155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6512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l" defTabSz="914400" rtl="0" eaLnBrk="1" latinLnBrk="0" hangingPunct="1">
        <a:spcBef>
          <a:spcPct val="0"/>
        </a:spcBef>
        <a:buNone/>
        <a:defRPr sz="32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D51E48"/>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D51E48"/>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D51E48"/>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ugadvising@cse.ohio-state.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CIS MINOR</a:t>
            </a:r>
          </a:p>
        </p:txBody>
      </p:sp>
      <p:sp>
        <p:nvSpPr>
          <p:cNvPr id="3" name="Content Placeholder 2"/>
          <p:cNvSpPr>
            <a:spLocks noGrp="1"/>
          </p:cNvSpPr>
          <p:nvPr>
            <p:ph idx="1"/>
          </p:nvPr>
        </p:nvSpPr>
        <p:spPr>
          <a:xfrm>
            <a:off x="381000" y="1299410"/>
            <a:ext cx="8229600" cy="4720389"/>
          </a:xfrm>
        </p:spPr>
        <p:txBody>
          <a:bodyPr vert="horz" lIns="91440" tIns="45720" rIns="91440" bIns="45720" rtlCol="0" anchor="t">
            <a:normAutofit lnSpcReduction="10000"/>
          </a:bodyPr>
          <a:lstStyle/>
          <a:p>
            <a:endParaRPr lang="en-US" dirty="0"/>
          </a:p>
          <a:p>
            <a:endParaRPr lang="en-US" dirty="0"/>
          </a:p>
          <a:p>
            <a:pPr marL="0" indent="0" algn="ctr">
              <a:buNone/>
            </a:pPr>
            <a:r>
              <a:rPr lang="en-US" sz="6400" b="1" dirty="0">
                <a:solidFill>
                  <a:srgbClr val="C00000"/>
                </a:solidFill>
                <a:latin typeface="Arial"/>
                <a:cs typeface="Arial"/>
              </a:rPr>
              <a:t>COMPUTER AND INFORMATION SCIENCE</a:t>
            </a:r>
          </a:p>
          <a:p>
            <a:pPr marL="0" indent="0" algn="ctr">
              <a:buNone/>
            </a:pPr>
            <a:r>
              <a:rPr lang="en-US" sz="4800" b="1" dirty="0">
                <a:solidFill>
                  <a:srgbClr val="C00000"/>
                </a:solidFill>
              </a:rPr>
              <a:t>Minor</a:t>
            </a:r>
          </a:p>
          <a:p>
            <a:pPr marL="0" indent="0" algn="ctr">
              <a:buNone/>
            </a:pPr>
            <a:endParaRPr lang="en-US" sz="6400" b="1" dirty="0">
              <a:solidFill>
                <a:srgbClr val="C00000"/>
              </a:solidFill>
            </a:endParaRPr>
          </a:p>
          <a:p>
            <a:pPr marL="0" indent="0" algn="ctr">
              <a:buNone/>
            </a:pPr>
            <a:endParaRPr lang="en-US" dirty="0">
              <a:solidFill>
                <a:srgbClr val="C00000"/>
              </a:solidFill>
            </a:endParaRPr>
          </a:p>
          <a:p>
            <a:pPr marL="0" indent="0" algn="ctr">
              <a:buNone/>
            </a:pPr>
            <a:endParaRPr lang="en-US" dirty="0">
              <a:solidFill>
                <a:srgbClr val="C00000"/>
              </a:solidFill>
            </a:endParaRPr>
          </a:p>
          <a:p>
            <a:pPr marL="0" indent="0" algn="ctr">
              <a:buNone/>
            </a:pPr>
            <a:endParaRPr lang="en-US" b="1" dirty="0">
              <a:solidFill>
                <a:srgbClr val="C00000"/>
              </a:solidFill>
            </a:endParaRPr>
          </a:p>
          <a:p>
            <a:pPr marL="0" indent="0" algn="ctr">
              <a:buNone/>
            </a:pPr>
            <a:endParaRPr lang="en-US" b="1" dirty="0">
              <a:solidFill>
                <a:srgbClr val="C00000"/>
              </a:solidFill>
            </a:endParaRPr>
          </a:p>
        </p:txBody>
      </p:sp>
      <p:sp>
        <p:nvSpPr>
          <p:cNvPr id="8" name="Text Placeholder 10"/>
          <p:cNvSpPr txBox="1">
            <a:spLocks/>
          </p:cNvSpPr>
          <p:nvPr/>
        </p:nvSpPr>
        <p:spPr>
          <a:xfrm>
            <a:off x="941584" y="925512"/>
            <a:ext cx="7772400" cy="598488"/>
          </a:xfrm>
          <a:prstGeom prst="rect">
            <a:avLst/>
          </a:prstGeom>
        </p:spPr>
        <p:txBody>
          <a:bodyPr>
            <a:noAutofit/>
          </a:bodyPr>
          <a:lstStyle>
            <a:lvl1pPr marL="342900" indent="-342900" algn="l" defTabSz="914400" rtl="0" eaLnBrk="1" latinLnBrk="0" hangingPunct="1">
              <a:spcBef>
                <a:spcPct val="20000"/>
              </a:spcBef>
              <a:buClr>
                <a:srgbClr val="D51E48"/>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D51E48"/>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D51E48"/>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tabLst>
                <a:tab pos="574675" algn="l"/>
              </a:tabLst>
            </a:pPr>
            <a:endParaRPr lang="en-US" sz="2800" b="1" dirty="0">
              <a:solidFill>
                <a:srgbClr val="C00000"/>
              </a:solidFill>
            </a:endParaRPr>
          </a:p>
        </p:txBody>
      </p:sp>
    </p:spTree>
    <p:extLst>
      <p:ext uri="{BB962C8B-B14F-4D97-AF65-F5344CB8AC3E}">
        <p14:creationId xmlns:p14="http://schemas.microsoft.com/office/powerpoint/2010/main" val="1349302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In this Session…</a:t>
            </a:r>
          </a:p>
        </p:txBody>
      </p:sp>
      <p:sp>
        <p:nvSpPr>
          <p:cNvPr id="3" name="Content Placeholder 2"/>
          <p:cNvSpPr>
            <a:spLocks noGrp="1"/>
          </p:cNvSpPr>
          <p:nvPr>
            <p:ph idx="1"/>
          </p:nvPr>
        </p:nvSpPr>
        <p:spPr/>
        <p:txBody>
          <a:bodyPr/>
          <a:lstStyle/>
          <a:p>
            <a:r>
              <a:rPr lang="en-US" dirty="0"/>
              <a:t>Requirements for the CIS Minor</a:t>
            </a:r>
          </a:p>
          <a:p>
            <a:pPr lvl="2"/>
            <a:r>
              <a:rPr lang="en-US" dirty="0"/>
              <a:t>C++ pathway</a:t>
            </a:r>
          </a:p>
          <a:p>
            <a:pPr lvl="2"/>
            <a:r>
              <a:rPr lang="en-US" dirty="0"/>
              <a:t>Java pathway</a:t>
            </a:r>
          </a:p>
          <a:p>
            <a:r>
              <a:rPr lang="en-US" dirty="0"/>
              <a:t>Technical Elective Options</a:t>
            </a:r>
          </a:p>
          <a:p>
            <a:r>
              <a:rPr lang="en-US" dirty="0"/>
              <a:t>How to declare the minor</a:t>
            </a:r>
          </a:p>
          <a:p>
            <a:pPr marL="0" indent="0">
              <a:buNone/>
            </a:pPr>
            <a:endParaRPr lang="en-US" dirty="0"/>
          </a:p>
        </p:txBody>
      </p:sp>
    </p:spTree>
    <p:extLst>
      <p:ext uri="{BB962C8B-B14F-4D97-AF65-F5344CB8AC3E}">
        <p14:creationId xmlns:p14="http://schemas.microsoft.com/office/powerpoint/2010/main" val="258991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Pathways in CIS Minor</a:t>
            </a:r>
          </a:p>
        </p:txBody>
      </p:sp>
      <p:sp>
        <p:nvSpPr>
          <p:cNvPr id="5" name="Content Placeholder 2"/>
          <p:cNvSpPr>
            <a:spLocks noGrp="1"/>
          </p:cNvSpPr>
          <p:nvPr>
            <p:ph sz="half" idx="1"/>
          </p:nvPr>
        </p:nvSpPr>
        <p:spPr>
          <a:xfrm>
            <a:off x="457200" y="1905000"/>
            <a:ext cx="4038600" cy="4525963"/>
          </a:xfrm>
        </p:spPr>
        <p:txBody>
          <a:bodyPr>
            <a:normAutofit/>
          </a:bodyPr>
          <a:lstStyle/>
          <a:p>
            <a:pPr lvl="0"/>
            <a:r>
              <a:rPr lang="en-US" b="1" dirty="0"/>
              <a:t>C++</a:t>
            </a:r>
            <a:endParaRPr lang="en-US" sz="2400" b="1" dirty="0"/>
          </a:p>
          <a:p>
            <a:pPr lvl="1"/>
            <a:r>
              <a:rPr lang="en-US" dirty="0"/>
              <a:t>CSE 1222 </a:t>
            </a:r>
            <a:endParaRPr lang="en-US" sz="2000" dirty="0"/>
          </a:p>
          <a:p>
            <a:pPr lvl="1"/>
            <a:r>
              <a:rPr lang="en-US" dirty="0"/>
              <a:t>CSE 2122 (3)</a:t>
            </a:r>
          </a:p>
          <a:p>
            <a:r>
              <a:rPr lang="en-US" sz="2400" dirty="0"/>
              <a:t>CSE 2321	        (3)</a:t>
            </a:r>
          </a:p>
          <a:p>
            <a:r>
              <a:rPr lang="en-US" sz="2400" dirty="0"/>
              <a:t>CSE 3430	        (3)</a:t>
            </a:r>
          </a:p>
          <a:p>
            <a:r>
              <a:rPr lang="en-US" sz="2400" dirty="0"/>
              <a:t>6 </a:t>
            </a:r>
            <a:r>
              <a:rPr lang="en-US" sz="2400" dirty="0" err="1"/>
              <a:t>hrs</a:t>
            </a:r>
            <a:r>
              <a:rPr lang="en-US" sz="2400" dirty="0"/>
              <a:t> Electives</a:t>
            </a:r>
          </a:p>
          <a:p>
            <a:endParaRPr lang="en-US" dirty="0"/>
          </a:p>
        </p:txBody>
      </p:sp>
      <p:sp>
        <p:nvSpPr>
          <p:cNvPr id="6" name="Content Placeholder 2"/>
          <p:cNvSpPr txBox="1">
            <a:spLocks/>
          </p:cNvSpPr>
          <p:nvPr/>
        </p:nvSpPr>
        <p:spPr>
          <a:xfrm>
            <a:off x="4490545" y="1904999"/>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D51E48"/>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D51E48"/>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D51E48"/>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D51E48"/>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Java</a:t>
            </a:r>
            <a:endParaRPr lang="en-US" sz="2400" b="1" dirty="0"/>
          </a:p>
          <a:p>
            <a:pPr lvl="1"/>
            <a:r>
              <a:rPr lang="en-US" dirty="0"/>
              <a:t>CSE 1223</a:t>
            </a:r>
            <a:endParaRPr lang="en-US" sz="2000" dirty="0"/>
          </a:p>
          <a:p>
            <a:pPr lvl="1"/>
            <a:r>
              <a:rPr lang="en-US" dirty="0"/>
              <a:t>CSE 2123	(3)</a:t>
            </a:r>
          </a:p>
          <a:p>
            <a:r>
              <a:rPr lang="en-US" sz="2400" dirty="0"/>
              <a:t>CSE 2321		(3)</a:t>
            </a:r>
          </a:p>
          <a:p>
            <a:r>
              <a:rPr lang="en-US" sz="2400" dirty="0"/>
              <a:t>CSE 3430		(3)</a:t>
            </a:r>
          </a:p>
          <a:p>
            <a:r>
              <a:rPr lang="en-US" sz="2400" dirty="0"/>
              <a:t>6 </a:t>
            </a:r>
            <a:r>
              <a:rPr lang="en-US" sz="2400" dirty="0" err="1"/>
              <a:t>hrs</a:t>
            </a:r>
            <a:r>
              <a:rPr lang="en-US" sz="2400" dirty="0"/>
              <a:t> Electives</a:t>
            </a:r>
          </a:p>
          <a:p>
            <a:endParaRPr lang="en-US" dirty="0"/>
          </a:p>
        </p:txBody>
      </p:sp>
    </p:spTree>
    <p:extLst>
      <p:ext uri="{BB962C8B-B14F-4D97-AF65-F5344CB8AC3E}">
        <p14:creationId xmlns:p14="http://schemas.microsoft.com/office/powerpoint/2010/main" val="230692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Technical Elective Options</a:t>
            </a:r>
          </a:p>
        </p:txBody>
      </p:sp>
      <p:sp>
        <p:nvSpPr>
          <p:cNvPr id="3" name="Content Placeholder 2"/>
          <p:cNvSpPr>
            <a:spLocks noGrp="1"/>
          </p:cNvSpPr>
          <p:nvPr>
            <p:ph idx="1"/>
          </p:nvPr>
        </p:nvSpPr>
        <p:spPr>
          <a:xfrm>
            <a:off x="457200" y="1981200"/>
            <a:ext cx="8229600" cy="4525963"/>
          </a:xfrm>
        </p:spPr>
        <p:txBody>
          <a:bodyPr>
            <a:normAutofit/>
          </a:bodyPr>
          <a:lstStyle/>
          <a:p>
            <a:r>
              <a:rPr lang="en-US" i="1" dirty="0"/>
              <a:t>CSE 2133 (Java track only)</a:t>
            </a:r>
          </a:p>
          <a:p>
            <a:r>
              <a:rPr lang="en-US" i="1" dirty="0"/>
              <a:t>CSE 2331 (requires Stat 2450 or higher)</a:t>
            </a:r>
          </a:p>
          <a:p>
            <a:r>
              <a:rPr lang="en-US" i="1" dirty="0"/>
              <a:t>CSE 3241</a:t>
            </a:r>
          </a:p>
          <a:p>
            <a:r>
              <a:rPr lang="en-US" i="1" dirty="0"/>
              <a:t>CSE 4471</a:t>
            </a:r>
          </a:p>
          <a:p>
            <a:r>
              <a:rPr lang="en-US" i="1" dirty="0"/>
              <a:t>CSE 5052</a:t>
            </a:r>
          </a:p>
          <a:p>
            <a:r>
              <a:rPr lang="en-US" i="1" dirty="0"/>
              <a:t>2hr of CSE 4251 – 4256</a:t>
            </a:r>
          </a:p>
          <a:p>
            <a:endParaRPr lang="en-US" i="1" dirty="0"/>
          </a:p>
          <a:p>
            <a:pPr marL="0" indent="0">
              <a:buNone/>
            </a:pPr>
            <a:endParaRPr lang="en-US" dirty="0"/>
          </a:p>
        </p:txBody>
      </p:sp>
    </p:spTree>
    <p:extLst>
      <p:ext uri="{BB962C8B-B14F-4D97-AF65-F5344CB8AC3E}">
        <p14:creationId xmlns:p14="http://schemas.microsoft.com/office/powerpoint/2010/main" val="68136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E551F-BB93-4B9B-9993-E026DB8A25AA}"/>
              </a:ext>
            </a:extLst>
          </p:cNvPr>
          <p:cNvSpPr>
            <a:spLocks noGrp="1"/>
          </p:cNvSpPr>
          <p:nvPr>
            <p:ph type="title"/>
          </p:nvPr>
        </p:nvSpPr>
        <p:spPr/>
        <p:txBody>
          <a:bodyPr/>
          <a:lstStyle/>
          <a:p>
            <a:pPr algn="ctr"/>
            <a:r>
              <a:rPr lang="en-US" b="1" dirty="0"/>
              <a:t>CIS MINOR CURRICULUM</a:t>
            </a:r>
          </a:p>
        </p:txBody>
      </p:sp>
      <p:pic>
        <p:nvPicPr>
          <p:cNvPr id="4" name="Content Placeholder 3">
            <a:extLst>
              <a:ext uri="{FF2B5EF4-FFF2-40B4-BE49-F238E27FC236}">
                <a16:creationId xmlns:a16="http://schemas.microsoft.com/office/drawing/2014/main" id="{D6FA5707-4A09-42DD-9CE1-E85B0754861F}"/>
              </a:ext>
            </a:extLst>
          </p:cNvPr>
          <p:cNvPicPr>
            <a:picLocks noGrp="1" noChangeAspect="1"/>
          </p:cNvPicPr>
          <p:nvPr>
            <p:ph idx="1"/>
          </p:nvPr>
        </p:nvPicPr>
        <p:blipFill>
          <a:blip r:embed="rId2"/>
          <a:stretch>
            <a:fillRect/>
          </a:stretch>
        </p:blipFill>
        <p:spPr>
          <a:xfrm>
            <a:off x="838200" y="1295400"/>
            <a:ext cx="7137009" cy="5046047"/>
          </a:xfrm>
          <a:prstGeom prst="rect">
            <a:avLst/>
          </a:prstGeom>
        </p:spPr>
      </p:pic>
    </p:spTree>
    <p:extLst>
      <p:ext uri="{BB962C8B-B14F-4D97-AF65-F5344CB8AC3E}">
        <p14:creationId xmlns:p14="http://schemas.microsoft.com/office/powerpoint/2010/main" val="2577343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Declaring the CIS Minor</a:t>
            </a:r>
          </a:p>
        </p:txBody>
      </p:sp>
      <p:sp>
        <p:nvSpPr>
          <p:cNvPr id="3" name="Content Placeholder 2"/>
          <p:cNvSpPr>
            <a:spLocks noGrp="1"/>
          </p:cNvSpPr>
          <p:nvPr>
            <p:ph idx="1"/>
          </p:nvPr>
        </p:nvSpPr>
        <p:spPr>
          <a:xfrm>
            <a:off x="450773" y="1447800"/>
            <a:ext cx="8458200" cy="4906963"/>
          </a:xfrm>
        </p:spPr>
        <p:txBody>
          <a:bodyPr vert="horz" lIns="91440" tIns="45720" rIns="91440" bIns="45720" rtlCol="0" anchor="t">
            <a:normAutofit/>
          </a:bodyPr>
          <a:lstStyle/>
          <a:p>
            <a:pPr marL="457200" lvl="1" indent="0">
              <a:buNone/>
            </a:pPr>
            <a:endParaRPr lang="en-US" sz="2600" dirty="0"/>
          </a:p>
          <a:p>
            <a:r>
              <a:rPr lang="en-US" dirty="0">
                <a:latin typeface="Arial"/>
                <a:cs typeface="Arial"/>
              </a:rPr>
              <a:t>After reviewing this presentation, you can </a:t>
            </a:r>
            <a:r>
              <a:rPr lang="en-US" dirty="0">
                <a:latin typeface="Arial"/>
                <a:cs typeface="Arial"/>
                <a:hlinkClick r:id="rId3"/>
              </a:rPr>
              <a:t>ugadvising@cse.ohio-state.edu</a:t>
            </a:r>
            <a:r>
              <a:rPr lang="en-US" dirty="0">
                <a:latin typeface="Arial"/>
                <a:cs typeface="Arial"/>
              </a:rPr>
              <a:t> to declare the CIS minor.</a:t>
            </a:r>
          </a:p>
          <a:p>
            <a:endParaRPr lang="en-US" dirty="0"/>
          </a:p>
          <a:p>
            <a:pPr marL="0" indent="0">
              <a:buNone/>
            </a:pPr>
            <a:endParaRPr lang="en-US" dirty="0"/>
          </a:p>
          <a:p>
            <a:pPr marL="457200" lvl="1" indent="0">
              <a:buNone/>
            </a:pPr>
            <a:endParaRPr lang="en-US" sz="2400" dirty="0"/>
          </a:p>
          <a:p>
            <a:pPr marL="0" indent="0">
              <a:buNone/>
            </a:pPr>
            <a:endParaRPr lang="en-US" dirty="0"/>
          </a:p>
          <a:p>
            <a:endParaRPr lang="en-US" dirty="0"/>
          </a:p>
        </p:txBody>
      </p:sp>
    </p:spTree>
    <p:extLst>
      <p:ext uri="{BB962C8B-B14F-4D97-AF65-F5344CB8AC3E}">
        <p14:creationId xmlns:p14="http://schemas.microsoft.com/office/powerpoint/2010/main" val="4209223564"/>
      </p:ext>
    </p:extLst>
  </p:cSld>
  <p:clrMapOvr>
    <a:masterClrMapping/>
  </p:clrMapOvr>
</p:sld>
</file>

<file path=ppt/theme/theme1.xml><?xml version="1.0" encoding="utf-8"?>
<a:theme xmlns:a="http://schemas.openxmlformats.org/drawingml/2006/main" name="COE_newlogo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COE_newlogo_template</Template>
  <TotalTime>5668</TotalTime>
  <Words>519</Words>
  <Application>Microsoft Office PowerPoint</Application>
  <PresentationFormat>On-screen Show (4:3)</PresentationFormat>
  <Paragraphs>71</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COE_newlogo_template</vt:lpstr>
      <vt:lpstr>CIS MINOR</vt:lpstr>
      <vt:lpstr>In this Session…</vt:lpstr>
      <vt:lpstr>Pathways in CIS Minor</vt:lpstr>
      <vt:lpstr>Technical Elective Options</vt:lpstr>
      <vt:lpstr>CIS MINOR CURRICULUM</vt:lpstr>
      <vt:lpstr>Declaring the CIS Minor</vt:lpstr>
    </vt:vector>
  </TitlesOfParts>
  <Company>The Ohio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Hempson</dc:creator>
  <cp:lastModifiedBy>Leslie</cp:lastModifiedBy>
  <cp:revision>183</cp:revision>
  <cp:lastPrinted>2017-02-13T18:31:32Z</cp:lastPrinted>
  <dcterms:created xsi:type="dcterms:W3CDTF">2013-08-28T14:56:46Z</dcterms:created>
  <dcterms:modified xsi:type="dcterms:W3CDTF">2022-01-25T14:20:56Z</dcterms:modified>
</cp:coreProperties>
</file>